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7" r:id="rId1"/>
  </p:sldMasterIdLst>
  <p:sldIdLst>
    <p:sldId id="265" r:id="rId2"/>
    <p:sldId id="261" r:id="rId3"/>
    <p:sldId id="267" r:id="rId4"/>
    <p:sldId id="266" r:id="rId5"/>
    <p:sldId id="259" r:id="rId6"/>
    <p:sldId id="263" r:id="rId7"/>
  </p:sldIdLst>
  <p:sldSz cx="10160000" cy="7620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377BE1-DCB4-450F-A898-26534623F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29E85-88FE-4711-802C-032483420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055A5D-35FD-47D1-9BBC-9A5B3D2B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DB95-C420-4094-B939-81F702EE966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E9951F-3AAA-4CFD-A7C8-861B6CA47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EA0391-D48D-440B-9C51-968F7944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198B-6131-42E5-A463-AD8D09D5E5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37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3CB20E-6DED-4606-8754-BA6C84CCC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E88C7C3-026A-4141-9A21-26512F451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8CA622-5C91-4867-BF35-98B942C7A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DB95-C420-4094-B939-81F702EE966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60280B-4FB8-4338-A06F-8DEB9329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5C69E7-C5F2-4DF1-B374-E31D3CD89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198B-6131-42E5-A463-AD8D09D5E5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71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F72D412-E9C3-40BA-B891-26B0F6D6E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677D1A3-21B3-4FB2-AC30-FE114FB4C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1F5285-790B-44D9-A0F3-A005F17EB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DB95-C420-4094-B939-81F702EE966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25617A-CC67-40E2-9C2B-81671231F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22F251-EC3E-4520-9081-AB8902181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198B-6131-42E5-A463-AD8D09D5E5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49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150DE-04CF-483C-B3EA-9E561CF9A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FCFF44-9ED4-481D-9D98-342544B4A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8C4075-580A-49A3-A7D4-CE86E61D3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DB95-C420-4094-B939-81F702EE966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22026B-BE1F-45BA-9020-F904C2E8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1DCA61-72D7-49EA-802F-56BEA9AA0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198B-6131-42E5-A463-AD8D09D5E5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51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EC4D7-1DD9-4845-801D-4BAAF91BE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1899709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C428C42-65E5-4834-A34F-47C677212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5099404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9DF934-D41A-4AFB-A8A3-DCAE6D8D8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DB95-C420-4094-B939-81F702EE966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47F3FB-7C05-447F-9756-CBDC096D1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6ACBFE-1069-4BC7-9D1D-9A7C5999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198B-6131-42E5-A463-AD8D09D5E5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26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16A437-B015-400D-B48D-82E1B2158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44CD87-753F-45C9-A2F4-53B306F5D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5683BE4-2D11-4302-9346-934773CDD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C55D0E-FF8B-4B9A-A00D-FBF15A114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DB95-C420-4094-B939-81F702EE966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F4E015-68BE-43D3-B547-80B8A0B1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36418B0-6E80-4DC4-ABC0-36A349AE9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198B-6131-42E5-A463-AD8D09D5E5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33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61825-49EE-4DD2-9699-135C9F0A7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405695"/>
            <a:ext cx="8763000" cy="147284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8A5CFEF-41AE-48AE-B0C7-CD12974F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E1913B0-093C-4AF1-941E-F6022BDB8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D71C920-11FE-4AF9-A282-7A9585E904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0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5E69516-7DC8-4D76-8A98-F19D913D3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2783417"/>
            <a:ext cx="4319323" cy="40939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A190946-D976-457E-AFA4-F70412D4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DB95-C420-4094-B939-81F702EE966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AA6ABBC-2EB7-4839-8B77-C8D5486E8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DABD056-2F06-46DD-B596-5AB97A9E9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198B-6131-42E5-A463-AD8D09D5E5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61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FF6BC-C82B-4288-9702-8AFC93905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D63401E-5E2E-4AFD-8741-CE936AFE2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DB95-C420-4094-B939-81F702EE966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B64031F-39C9-4DA3-A54E-DC6AEF93A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3FC0FE5-03D5-46BD-9042-DEDCC7B6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198B-6131-42E5-A463-AD8D09D5E5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48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F476580-0063-4D14-8BF8-10FBDB28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DB95-C420-4094-B939-81F702EE966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FC00537-9E22-494E-BC26-6FFD2BDF2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E98381-2373-4D82-9623-D74852EAE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198B-6131-42E5-A463-AD8D09D5E5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060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A0374-2CDB-40ED-9CAE-01F48193E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884E60-C19A-4B4B-BA46-AAB8356A0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1E7A64B-1144-410D-B7AF-9D0D8ADA4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05D3CB4-07E7-403F-81DD-32BA13A1C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DB95-C420-4094-B939-81F702EE966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F7258C-B58B-41EE-89B6-05B9F48A9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C84C10E-FF1D-4F88-94D4-3622C433C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198B-6131-42E5-A463-AD8D09D5E5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0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B2195-7A4C-48A8-B214-3E2340AB9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DAE8521-A0C4-4DBF-B3D9-A95FD732C5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3D1F6AC-FA2E-4829-9E83-DB96D645D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34B646-245E-4B41-AA69-E5607CFD6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DB95-C420-4094-B939-81F702EE966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278E13-4A46-42E3-BAB1-B1598565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B9525E-0B40-4D88-9886-D81E4BACA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198B-6131-42E5-A463-AD8D09D5E5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31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5135F26-2760-48E6-A962-41BE89FED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5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34C271F-0751-47BA-8D68-737783C75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460A5C-9B4D-4E5C-A773-874D3DCF4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7DB95-C420-4094-B939-81F702EE966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23AE4B-028D-45B8-B2AE-D291FDEEA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2EC962-8BDB-43BB-AA5B-10927A8A0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5198B-6131-42E5-A463-AD8D09D5E5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08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D7174-1415-4385-A047-CB9DAE438F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b="1" dirty="0"/>
              <a:t>Desetinná čísla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906D620-6FD2-4D8C-9B82-EC3E04D556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- 73"/>
              </a:rPr>
              <a:t>Odčítání desetinných čísel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63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07363" y="785028"/>
            <a:ext cx="4919505" cy="42210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143" b="1">
                <a:solidFill>
                  <a:srgbClr val="800080"/>
                </a:solidFill>
                <a:latin typeface="Arial - 35"/>
              </a:rPr>
              <a:t>Sčítání desetinných čísel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2089464" y="1223596"/>
            <a:ext cx="4848853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1866621" y="1957336"/>
            <a:ext cx="125604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Arial - 24"/>
              </a:rPr>
              <a:t>214,258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856154" y="2334149"/>
            <a:ext cx="125604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Arial - 23"/>
              </a:rPr>
              <a:t>+21,658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1596362" y="2702902"/>
            <a:ext cx="1433565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2898707" y="1985034"/>
            <a:ext cx="1991947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Arial - 15"/>
              </a:rPr>
              <a:t>sčítanec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352939" y="2365550"/>
            <a:ext cx="1991947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Arial - 15"/>
              </a:rPr>
              <a:t>sčítanec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562279" y="2847034"/>
            <a:ext cx="2120063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cs-CZ" sz="1600" dirty="0">
                <a:solidFill>
                  <a:srgbClr val="C00000"/>
                </a:solidFill>
                <a:latin typeface="Arial - 15"/>
              </a:rPr>
              <a:t>součet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333922" y="3762339"/>
            <a:ext cx="628022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Comic Sans MS - 23"/>
              </a:rPr>
              <a:t>Pravidla :  Desetinné čárky musí být vždy pod sebou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463242" y="4396154"/>
            <a:ext cx="4312418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dirty="0" err="1">
                <a:solidFill>
                  <a:srgbClr val="0000FF"/>
                </a:solidFill>
                <a:latin typeface="Comic Sans MS - 23"/>
              </a:rPr>
              <a:t>Tisíciny,setiny</a:t>
            </a:r>
            <a:r>
              <a:rPr lang="cs-CZ" dirty="0">
                <a:solidFill>
                  <a:srgbClr val="0000FF"/>
                </a:solidFill>
                <a:latin typeface="Comic Sans MS - 23"/>
              </a:rPr>
              <a:t> desetiny atd. musí být vždy pod sebou !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353736" y="5342520"/>
            <a:ext cx="196780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Arial - 24"/>
              </a:rPr>
              <a:t>Sečti:    258,456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908489" y="5646064"/>
            <a:ext cx="140258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Arial - 24"/>
              </a:rPr>
              <a:t>    369,753</a:t>
            </a:r>
          </a:p>
        </p:txBody>
      </p:sp>
      <p:cxnSp>
        <p:nvCxnSpPr>
          <p:cNvPr id="14" name="Přímá spojnice 13"/>
          <p:cNvCxnSpPr/>
          <p:nvPr/>
        </p:nvCxnSpPr>
        <p:spPr>
          <a:xfrm>
            <a:off x="1839213" y="6120645"/>
            <a:ext cx="1543259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4650852" y="5342520"/>
            <a:ext cx="110950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Arial - 23"/>
              </a:rPr>
              <a:t>159,46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650852" y="5573704"/>
            <a:ext cx="125604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Arial - 23"/>
              </a:rPr>
              <a:t>  35,782</a:t>
            </a:r>
          </a:p>
        </p:txBody>
      </p:sp>
      <p:cxnSp>
        <p:nvCxnSpPr>
          <p:cNvPr id="17" name="Přímá spojnice 16"/>
          <p:cNvCxnSpPr/>
          <p:nvPr/>
        </p:nvCxnSpPr>
        <p:spPr>
          <a:xfrm>
            <a:off x="4474032" y="5917620"/>
            <a:ext cx="1479306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7121072" y="5270160"/>
            <a:ext cx="138164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>
                <a:solidFill>
                  <a:srgbClr val="000000"/>
                </a:solidFill>
                <a:latin typeface="Arial - 23"/>
              </a:rPr>
              <a:t>1576,025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7278077" y="5516127"/>
            <a:ext cx="125604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Arial - 23"/>
              </a:rPr>
              <a:t> 12,358</a:t>
            </a:r>
          </a:p>
        </p:txBody>
      </p:sp>
      <p:cxnSp>
        <p:nvCxnSpPr>
          <p:cNvPr id="20" name="Přímá spojnice 19"/>
          <p:cNvCxnSpPr/>
          <p:nvPr/>
        </p:nvCxnSpPr>
        <p:spPr>
          <a:xfrm>
            <a:off x="7121072" y="5917620"/>
            <a:ext cx="132408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E6C0D7E-5FAD-4562-88CE-3E61F01640A2}"/>
              </a:ext>
            </a:extLst>
          </p:cNvPr>
          <p:cNvSpPr txBox="1"/>
          <p:nvPr/>
        </p:nvSpPr>
        <p:spPr>
          <a:xfrm>
            <a:off x="1842020" y="2722633"/>
            <a:ext cx="1397977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Arial - 23"/>
              </a:rPr>
              <a:t>235,916</a:t>
            </a:r>
          </a:p>
        </p:txBody>
      </p:sp>
    </p:spTree>
    <p:extLst>
      <p:ext uri="{BB962C8B-B14F-4D97-AF65-F5344CB8AC3E}">
        <p14:creationId xmlns:p14="http://schemas.microsoft.com/office/powerpoint/2010/main" val="3910660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889A42-0AB6-4E67-A9B9-33BABF671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800080"/>
                </a:solidFill>
                <a:latin typeface="Arial - 35"/>
              </a:rPr>
              <a:t>Odčítání desetinných čísel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28D15D0-94FB-446E-95BF-54EDE38B6C47}"/>
              </a:ext>
            </a:extLst>
          </p:cNvPr>
          <p:cNvSpPr/>
          <p:nvPr/>
        </p:nvSpPr>
        <p:spPr>
          <a:xfrm>
            <a:off x="867062" y="2181860"/>
            <a:ext cx="9004301" cy="2330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04000"/>
              </a:lnSpc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Desetinná čísla odčítáme podobně jako čísla přirozená. Odčítáme vždy desetiny od desetin, setiny od setin atd.</a:t>
            </a:r>
            <a:endParaRPr lang="cs-CZ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 rozdílu nesmíme zapomenout vyznačit desetinnou čárku </a:t>
            </a:r>
          </a:p>
          <a:p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dirty="0"/>
              <a:t>Při odčítání des. čísel s rozdílným počtem desetinných míst můžeme doplnit nuly, tak aby měl menšenec i menšitel stejný počet desetinných míst.</a:t>
            </a:r>
          </a:p>
          <a:p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0A999ED-E211-4F04-B6B4-CD2BB730DD5F}"/>
              </a:ext>
            </a:extLst>
          </p:cNvPr>
          <p:cNvSpPr/>
          <p:nvPr/>
        </p:nvSpPr>
        <p:spPr>
          <a:xfrm>
            <a:off x="1178791" y="5130208"/>
            <a:ext cx="8505536" cy="68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  <a:tabLst>
                <a:tab pos="1845310" algn="ctr"/>
                <a:tab pos="3690620" algn="ctr"/>
              </a:tabLst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5,6 ­ -  3 =	                                8 -  ­ 0,02 =		1,23  -  ­ 0,1 =</a:t>
            </a:r>
            <a:endParaRPr lang="cs-CZ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20030"/>
              </a:spcAft>
              <a:tabLst>
                <a:tab pos="2165985" algn="ctr"/>
                <a:tab pos="3957320" algn="ctr"/>
              </a:tabLst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5,6 ­ -  3,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=2,6		8,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00 -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­ 0,02 =7,98	1,23 ­ -  0,1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= 1,13</a:t>
            </a:r>
            <a:endParaRPr lang="cs-CZ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08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406D76-0BC1-481D-B5F8-7F39DED1F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800080"/>
                </a:solidFill>
                <a:latin typeface="Arial - 35"/>
              </a:rPr>
              <a:t>Odčítání desetinných čísel</a:t>
            </a:r>
            <a:br>
              <a:rPr lang="cs-CZ" sz="4000" b="1" dirty="0">
                <a:solidFill>
                  <a:srgbClr val="800080"/>
                </a:solidFill>
                <a:latin typeface="Arial - 35"/>
              </a:rPr>
            </a:br>
            <a:endParaRPr lang="cs-CZ" dirty="0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01AB277C-8E19-4C8B-BC50-31ED33C4BA50}"/>
              </a:ext>
            </a:extLst>
          </p:cNvPr>
          <p:cNvCxnSpPr/>
          <p:nvPr/>
        </p:nvCxnSpPr>
        <p:spPr>
          <a:xfrm>
            <a:off x="1109662" y="1592002"/>
            <a:ext cx="5883275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C541C68F-DE93-40DC-8850-679F182ECD33}"/>
              </a:ext>
            </a:extLst>
          </p:cNvPr>
          <p:cNvGrpSpPr/>
          <p:nvPr/>
        </p:nvGrpSpPr>
        <p:grpSpPr>
          <a:xfrm>
            <a:off x="1524000" y="1879600"/>
            <a:ext cx="1524000" cy="671443"/>
            <a:chOff x="1524000" y="1879600"/>
            <a:chExt cx="1524000" cy="671443"/>
          </a:xfrm>
        </p:grpSpPr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16A1536B-4E2E-4850-92B0-C0B26B69F77F}"/>
                </a:ext>
              </a:extLst>
            </p:cNvPr>
            <p:cNvSpPr txBox="1"/>
            <p:nvPr/>
          </p:nvSpPr>
          <p:spPr>
            <a:xfrm>
              <a:off x="1524000" y="1879600"/>
              <a:ext cx="15240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dirty="0">
                  <a:solidFill>
                    <a:srgbClr val="000000"/>
                  </a:solidFill>
                  <a:latin typeface="Arial - 24"/>
                </a:rPr>
                <a:t>254,254</a:t>
              </a:r>
            </a:p>
          </p:txBody>
        </p: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471D44B1-2E20-46C0-BDBB-633FB6C4FF16}"/>
                </a:ext>
              </a:extLst>
            </p:cNvPr>
            <p:cNvSpPr txBox="1"/>
            <p:nvPr/>
          </p:nvSpPr>
          <p:spPr>
            <a:xfrm>
              <a:off x="1562100" y="2197100"/>
              <a:ext cx="1447800" cy="3539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1700" dirty="0">
                  <a:solidFill>
                    <a:srgbClr val="000000"/>
                  </a:solidFill>
                  <a:latin typeface="Arial - 23"/>
                </a:rPr>
                <a:t>- 85,214</a:t>
              </a:r>
            </a:p>
          </p:txBody>
        </p:sp>
      </p:grp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6AC96393-A5FD-4628-95DE-C5232B96892B}"/>
              </a:ext>
            </a:extLst>
          </p:cNvPr>
          <p:cNvCxnSpPr/>
          <p:nvPr/>
        </p:nvCxnSpPr>
        <p:spPr>
          <a:xfrm>
            <a:off x="1384935" y="2603754"/>
            <a:ext cx="1661922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BD09CC0D-1894-4D79-85C5-D721CDD346B2}"/>
              </a:ext>
            </a:extLst>
          </p:cNvPr>
          <p:cNvSpPr txBox="1"/>
          <p:nvPr/>
        </p:nvSpPr>
        <p:spPr>
          <a:xfrm>
            <a:off x="3060700" y="1854200"/>
            <a:ext cx="12446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  <a:latin typeface="Arial - 15"/>
              </a:rPr>
              <a:t>menšenec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1ABA546-5813-40CA-831E-315559690F73}"/>
              </a:ext>
            </a:extLst>
          </p:cNvPr>
          <p:cNvSpPr txBox="1"/>
          <p:nvPr/>
        </p:nvSpPr>
        <p:spPr>
          <a:xfrm>
            <a:off x="3060700" y="2235200"/>
            <a:ext cx="10668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  <a:latin typeface="Arial - 16"/>
              </a:rPr>
              <a:t>menšitel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2F99F19-BCCD-4197-B25D-B8EA73136354}"/>
              </a:ext>
            </a:extLst>
          </p:cNvPr>
          <p:cNvSpPr txBox="1"/>
          <p:nvPr/>
        </p:nvSpPr>
        <p:spPr>
          <a:xfrm>
            <a:off x="3238500" y="2832100"/>
            <a:ext cx="8128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  <a:latin typeface="Arial - 16"/>
              </a:rPr>
              <a:t>rozdíl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A5BC1B8-D2A3-43F8-95E9-CFDE52FDC00A}"/>
              </a:ext>
            </a:extLst>
          </p:cNvPr>
          <p:cNvSpPr txBox="1"/>
          <p:nvPr/>
        </p:nvSpPr>
        <p:spPr>
          <a:xfrm>
            <a:off x="473364" y="5125977"/>
            <a:ext cx="14986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Arial - 24"/>
              </a:rPr>
              <a:t>Odečti :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3F14DF30-F412-4D17-9367-07EE698A1EF5}"/>
              </a:ext>
            </a:extLst>
          </p:cNvPr>
          <p:cNvCxnSpPr/>
          <p:nvPr/>
        </p:nvCxnSpPr>
        <p:spPr>
          <a:xfrm>
            <a:off x="565023" y="6627668"/>
            <a:ext cx="1650873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B899E923-057E-472B-95D7-4BC95BF9374F}"/>
              </a:ext>
            </a:extLst>
          </p:cNvPr>
          <p:cNvCxnSpPr/>
          <p:nvPr/>
        </p:nvCxnSpPr>
        <p:spPr>
          <a:xfrm>
            <a:off x="3617722" y="6464452"/>
            <a:ext cx="1551178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Skupina 27">
            <a:extLst>
              <a:ext uri="{FF2B5EF4-FFF2-40B4-BE49-F238E27FC236}">
                <a16:creationId xmlns:a16="http://schemas.microsoft.com/office/drawing/2014/main" id="{EAC978DE-8EF8-4B5C-8B27-3BA2B5F4FE9B}"/>
              </a:ext>
            </a:extLst>
          </p:cNvPr>
          <p:cNvGrpSpPr/>
          <p:nvPr/>
        </p:nvGrpSpPr>
        <p:grpSpPr>
          <a:xfrm>
            <a:off x="721591" y="5396756"/>
            <a:ext cx="7742237" cy="966312"/>
            <a:chOff x="698500" y="4798911"/>
            <a:chExt cx="7742237" cy="966312"/>
          </a:xfrm>
        </p:grpSpPr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91065567-8749-47DE-8E89-34D81EA185C4}"/>
                </a:ext>
              </a:extLst>
            </p:cNvPr>
            <p:cNvSpPr txBox="1"/>
            <p:nvPr/>
          </p:nvSpPr>
          <p:spPr>
            <a:xfrm>
              <a:off x="698500" y="5017580"/>
              <a:ext cx="1346200" cy="3539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1700" dirty="0">
                  <a:solidFill>
                    <a:srgbClr val="000000"/>
                  </a:solidFill>
                  <a:latin typeface="Arial - 23"/>
                </a:rPr>
                <a:t>254,14</a:t>
              </a: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3B4DB008-B8A7-41F0-9D6C-146242693129}"/>
                </a:ext>
              </a:extLst>
            </p:cNvPr>
            <p:cNvSpPr txBox="1"/>
            <p:nvPr/>
          </p:nvSpPr>
          <p:spPr>
            <a:xfrm>
              <a:off x="787400" y="5411280"/>
              <a:ext cx="1447800" cy="3539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1700" dirty="0">
                  <a:solidFill>
                    <a:srgbClr val="000000"/>
                  </a:solidFill>
                  <a:latin typeface="Arial - 23"/>
                </a:rPr>
                <a:t>-24,456</a:t>
              </a: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10C6676A-DA35-45E0-ADD5-F6852FA5BC08}"/>
                </a:ext>
              </a:extLst>
            </p:cNvPr>
            <p:cNvSpPr txBox="1"/>
            <p:nvPr/>
          </p:nvSpPr>
          <p:spPr>
            <a:xfrm>
              <a:off x="3507509" y="4871014"/>
              <a:ext cx="15240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dirty="0">
                  <a:solidFill>
                    <a:srgbClr val="000000"/>
                  </a:solidFill>
                  <a:latin typeface="Arial - 24"/>
                </a:rPr>
                <a:t>12,4578</a:t>
              </a: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3D13F692-318A-48D7-B64D-72E51043F812}"/>
                </a:ext>
              </a:extLst>
            </p:cNvPr>
            <p:cNvSpPr txBox="1"/>
            <p:nvPr/>
          </p:nvSpPr>
          <p:spPr>
            <a:xfrm>
              <a:off x="3405909" y="5226614"/>
              <a:ext cx="16256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dirty="0">
                  <a:solidFill>
                    <a:srgbClr val="000000"/>
                  </a:solidFill>
                  <a:latin typeface="Arial - 24"/>
                </a:rPr>
                <a:t>- 12,3245</a:t>
              </a: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4B709C82-58BB-4A7F-B0C6-B8C815CF3442}"/>
                </a:ext>
              </a:extLst>
            </p:cNvPr>
            <p:cNvSpPr txBox="1"/>
            <p:nvPr/>
          </p:nvSpPr>
          <p:spPr>
            <a:xfrm>
              <a:off x="7094537" y="4798911"/>
              <a:ext cx="1346200" cy="3539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1700" dirty="0">
                  <a:solidFill>
                    <a:srgbClr val="000000"/>
                  </a:solidFill>
                  <a:latin typeface="Arial - 23"/>
                </a:rPr>
                <a:t>0,2576</a:t>
              </a:r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ABC586BB-62C3-43F3-8D46-BF5561AA07D2}"/>
                </a:ext>
              </a:extLst>
            </p:cNvPr>
            <p:cNvSpPr txBox="1"/>
            <p:nvPr/>
          </p:nvSpPr>
          <p:spPr>
            <a:xfrm>
              <a:off x="6992937" y="5129111"/>
              <a:ext cx="1447800" cy="3539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1700" dirty="0">
                  <a:solidFill>
                    <a:srgbClr val="000000"/>
                  </a:solidFill>
                  <a:latin typeface="Arial - 23"/>
                </a:rPr>
                <a:t>- 0,0157</a:t>
              </a:r>
            </a:p>
          </p:txBody>
        </p:sp>
      </p:grp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D7D423E-3636-4607-A2A7-ED5C9DBD9CB9}"/>
              </a:ext>
            </a:extLst>
          </p:cNvPr>
          <p:cNvCxnSpPr/>
          <p:nvPr/>
        </p:nvCxnSpPr>
        <p:spPr>
          <a:xfrm>
            <a:off x="7052973" y="6464452"/>
            <a:ext cx="1595501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19">
            <a:extLst>
              <a:ext uri="{FF2B5EF4-FFF2-40B4-BE49-F238E27FC236}">
                <a16:creationId xmlns:a16="http://schemas.microsoft.com/office/drawing/2014/main" id="{5A2BBE4B-0854-4484-8460-08644C130366}"/>
              </a:ext>
            </a:extLst>
          </p:cNvPr>
          <p:cNvSpPr/>
          <p:nvPr/>
        </p:nvSpPr>
        <p:spPr>
          <a:xfrm>
            <a:off x="787400" y="3154061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Comic Sans MS - 23"/>
              </a:rPr>
              <a:t>Pro odčítání desetinných čísel platí stejná pravidla jako pro sčítání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26F56B04-39DE-4FEE-B003-745E93A0E582}"/>
              </a:ext>
            </a:extLst>
          </p:cNvPr>
          <p:cNvSpPr txBox="1"/>
          <p:nvPr/>
        </p:nvSpPr>
        <p:spPr>
          <a:xfrm>
            <a:off x="911190" y="3563150"/>
            <a:ext cx="628022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Comic Sans MS - 23"/>
              </a:rPr>
              <a:t>Pravidla :  Desetinné čárky musí být vždy pod sebou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E1BE401-6146-4042-9AA2-18072A705681}"/>
              </a:ext>
            </a:extLst>
          </p:cNvPr>
          <p:cNvSpPr txBox="1"/>
          <p:nvPr/>
        </p:nvSpPr>
        <p:spPr>
          <a:xfrm>
            <a:off x="2070100" y="3980990"/>
            <a:ext cx="645264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cs-CZ" dirty="0" err="1">
                <a:solidFill>
                  <a:srgbClr val="0000FF"/>
                </a:solidFill>
                <a:latin typeface="Comic Sans MS - 23"/>
              </a:rPr>
              <a:t>Tisíciny,setiny</a:t>
            </a:r>
            <a:r>
              <a:rPr lang="cs-CZ" dirty="0">
                <a:solidFill>
                  <a:srgbClr val="0000FF"/>
                </a:solidFill>
                <a:latin typeface="Comic Sans MS - 23"/>
              </a:rPr>
              <a:t> desetiny atd. musí být vždy pod sebou !</a:t>
            </a:r>
          </a:p>
        </p:txBody>
      </p:sp>
    </p:spTree>
    <p:extLst>
      <p:ext uri="{BB962C8B-B14F-4D97-AF65-F5344CB8AC3E}">
        <p14:creationId xmlns:p14="http://schemas.microsoft.com/office/powerpoint/2010/main" val="272659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939800" y="1520909"/>
            <a:ext cx="7916165" cy="5289043"/>
            <a:chOff x="773811" y="1269111"/>
            <a:chExt cx="7916165" cy="5289043"/>
          </a:xfrm>
        </p:grpSpPr>
        <p:sp>
          <p:nvSpPr>
            <p:cNvPr id="2" name="Volný tvar 1"/>
            <p:cNvSpPr/>
            <p:nvPr/>
          </p:nvSpPr>
          <p:spPr>
            <a:xfrm>
              <a:off x="773811" y="1269111"/>
              <a:ext cx="4432555" cy="5289043"/>
            </a:xfrm>
            <a:custGeom>
              <a:avLst/>
              <a:gdLst/>
              <a:ahLst/>
              <a:cxnLst/>
              <a:rect l="0" t="0" r="0" b="0"/>
              <a:pathLst>
                <a:path w="4432555" h="5289043">
                  <a:moveTo>
                    <a:pt x="0" y="0"/>
                  </a:moveTo>
                  <a:lnTo>
                    <a:pt x="4432554" y="0"/>
                  </a:lnTo>
                  <a:lnTo>
                    <a:pt x="4432554" y="5289042"/>
                  </a:lnTo>
                  <a:lnTo>
                    <a:pt x="0" y="5289042"/>
                  </a:lnTo>
                  <a:close/>
                </a:path>
              </a:pathLst>
            </a:custGeom>
            <a:solidFill>
              <a:srgbClr val="00FF00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" name="Volný tvar 2"/>
            <p:cNvSpPr/>
            <p:nvPr/>
          </p:nvSpPr>
          <p:spPr>
            <a:xfrm>
              <a:off x="5217922" y="1269111"/>
              <a:ext cx="3472054" cy="5289043"/>
            </a:xfrm>
            <a:custGeom>
              <a:avLst/>
              <a:gdLst/>
              <a:ahLst/>
              <a:cxnLst/>
              <a:rect l="0" t="0" r="0" b="0"/>
              <a:pathLst>
                <a:path w="3472054" h="5289043">
                  <a:moveTo>
                    <a:pt x="0" y="0"/>
                  </a:moveTo>
                  <a:lnTo>
                    <a:pt x="3472053" y="0"/>
                  </a:lnTo>
                  <a:lnTo>
                    <a:pt x="3472053" y="5289042"/>
                  </a:lnTo>
                  <a:lnTo>
                    <a:pt x="0" y="5289042"/>
                  </a:lnTo>
                  <a:close/>
                </a:path>
              </a:pathLst>
            </a:custGeom>
            <a:solidFill>
              <a:srgbClr val="FFFF00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1079500" y="101600"/>
            <a:ext cx="77470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1700" dirty="0" err="1">
                <a:solidFill>
                  <a:srgbClr val="000000"/>
                </a:solidFill>
                <a:latin typeface="Arial - 23"/>
              </a:rPr>
              <a:t>Odítejte</a:t>
            </a:r>
            <a:r>
              <a:rPr lang="cs-CZ" sz="1700" dirty="0">
                <a:solidFill>
                  <a:srgbClr val="000000"/>
                </a:solidFill>
                <a:latin typeface="Arial - 23"/>
              </a:rPr>
              <a:t>, správnost zkontrolujte přetažením příkladu do žlutého obdélníku.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79500" y="1587500"/>
            <a:ext cx="3707384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Arial - 37"/>
              </a:rPr>
              <a:t>3,8 - 2,6 = </a:t>
            </a:r>
            <a:r>
              <a:rPr lang="cs-CZ" sz="2800" dirty="0">
                <a:solidFill>
                  <a:srgbClr val="00FF00"/>
                </a:solidFill>
                <a:latin typeface="Arial - 37"/>
              </a:rPr>
              <a:t>1,2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9500" y="2641600"/>
            <a:ext cx="388467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 dirty="0">
                <a:solidFill>
                  <a:srgbClr val="FF0000"/>
                </a:solidFill>
                <a:latin typeface="Arial - 37"/>
              </a:rPr>
              <a:t>6,9 - 5,7 = </a:t>
            </a:r>
            <a:r>
              <a:rPr lang="cs-CZ" sz="2700" dirty="0">
                <a:solidFill>
                  <a:srgbClr val="00FF00"/>
                </a:solidFill>
                <a:latin typeface="Arial - 37"/>
              </a:rPr>
              <a:t>1,2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39800" y="3657600"/>
            <a:ext cx="413867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 dirty="0">
                <a:solidFill>
                  <a:srgbClr val="FF0000"/>
                </a:solidFill>
                <a:latin typeface="Arial - 36"/>
              </a:rPr>
              <a:t>12,3 - 9,9 = </a:t>
            </a:r>
            <a:r>
              <a:rPr lang="cs-CZ" sz="2700" dirty="0">
                <a:solidFill>
                  <a:srgbClr val="00FF00"/>
                </a:solidFill>
                <a:latin typeface="Arial - 36"/>
              </a:rPr>
              <a:t>2,4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914781" y="4682234"/>
            <a:ext cx="4214114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 dirty="0">
                <a:solidFill>
                  <a:srgbClr val="FF0000"/>
                </a:solidFill>
                <a:latin typeface="Arial - 35"/>
              </a:rPr>
              <a:t>12,14 - 3,62 = </a:t>
            </a:r>
            <a:r>
              <a:rPr lang="cs-CZ" sz="2700" dirty="0">
                <a:solidFill>
                  <a:srgbClr val="00FF00"/>
                </a:solidFill>
                <a:latin typeface="Arial - 35"/>
              </a:rPr>
              <a:t>8,52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939800" y="5793973"/>
            <a:ext cx="4568444" cy="4770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500" dirty="0">
                <a:solidFill>
                  <a:srgbClr val="FF0000"/>
                </a:solidFill>
                <a:latin typeface="Arial - 34"/>
              </a:rPr>
              <a:t>123,58 - 31,724 = </a:t>
            </a:r>
            <a:r>
              <a:rPr lang="cs-CZ" sz="2500" dirty="0">
                <a:solidFill>
                  <a:srgbClr val="00FF00"/>
                </a:solidFill>
                <a:latin typeface="Arial - 34"/>
              </a:rPr>
              <a:t>81,856</a:t>
            </a:r>
          </a:p>
        </p:txBody>
      </p:sp>
    </p:spTree>
    <p:extLst>
      <p:ext uri="{BB962C8B-B14F-4D97-AF65-F5344CB8AC3E}">
        <p14:creationId xmlns:p14="http://schemas.microsoft.com/office/powerpoint/2010/main" val="4176429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42000" y="2133600"/>
            <a:ext cx="14732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600">
                <a:solidFill>
                  <a:srgbClr val="000000"/>
                </a:solidFill>
                <a:latin typeface="Arial - 35"/>
              </a:rPr>
              <a:t>12,7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8500" y="4356100"/>
            <a:ext cx="14732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600" dirty="0">
                <a:solidFill>
                  <a:srgbClr val="000000"/>
                </a:solidFill>
                <a:latin typeface="Arial - 35"/>
              </a:rPr>
              <a:t>7,1849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518400" y="990600"/>
            <a:ext cx="14732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600" dirty="0">
                <a:solidFill>
                  <a:srgbClr val="000000"/>
                </a:solidFill>
                <a:latin typeface="Arial - 35"/>
              </a:rPr>
              <a:t>0,372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785100" y="5562600"/>
            <a:ext cx="17272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600">
                <a:solidFill>
                  <a:srgbClr val="000000"/>
                </a:solidFill>
                <a:latin typeface="Arial - 35"/>
              </a:rPr>
              <a:t>10,09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025900" y="6007100"/>
            <a:ext cx="14732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600" dirty="0">
                <a:solidFill>
                  <a:srgbClr val="000000"/>
                </a:solidFill>
                <a:latin typeface="Arial - 35"/>
              </a:rPr>
              <a:t>65,46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302000" y="2844800"/>
            <a:ext cx="14732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600" dirty="0">
                <a:solidFill>
                  <a:srgbClr val="000000"/>
                </a:solidFill>
                <a:latin typeface="Arial - 35"/>
              </a:rPr>
              <a:t>23,72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070600" y="6121400"/>
            <a:ext cx="14732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600">
                <a:solidFill>
                  <a:srgbClr val="000000"/>
                </a:solidFill>
                <a:latin typeface="Arial - 35"/>
              </a:rPr>
              <a:t>3,97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965200" y="3606800"/>
            <a:ext cx="14732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600" dirty="0">
                <a:solidFill>
                  <a:srgbClr val="000000"/>
                </a:solidFill>
                <a:latin typeface="Arial - 35"/>
              </a:rPr>
              <a:t>5,5035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85800" y="5740400"/>
            <a:ext cx="17272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600" dirty="0">
                <a:solidFill>
                  <a:srgbClr val="000000"/>
                </a:solidFill>
                <a:latin typeface="Arial - 35"/>
              </a:rPr>
              <a:t>15,726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057900" y="3810000"/>
            <a:ext cx="17272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600" dirty="0">
                <a:solidFill>
                  <a:srgbClr val="000000"/>
                </a:solidFill>
                <a:latin typeface="Arial - 35"/>
              </a:rPr>
              <a:t>54,635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397500" y="4914900"/>
            <a:ext cx="14732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600" dirty="0">
                <a:solidFill>
                  <a:srgbClr val="000000"/>
                </a:solidFill>
                <a:latin typeface="Arial - 35"/>
              </a:rPr>
              <a:t>1,0232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924800" y="2895600"/>
            <a:ext cx="14732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600" dirty="0">
                <a:solidFill>
                  <a:srgbClr val="000000"/>
                </a:solidFill>
                <a:latin typeface="Arial - 35"/>
              </a:rPr>
              <a:t>5,282</a:t>
            </a:r>
          </a:p>
        </p:txBody>
      </p:sp>
      <p:pic>
        <p:nvPicPr>
          <p:cNvPr id="14" name="Obrázek 1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5098861"/>
            <a:ext cx="1326515" cy="13265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Obrázek 1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98" y="3112135"/>
            <a:ext cx="1802765" cy="18027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6" name="Obrázek 1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539" y="2308261"/>
            <a:ext cx="1453515" cy="14535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7" name="Obrázek 1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437" y="4277994"/>
            <a:ext cx="1599565" cy="15995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8" name="Obrázek 1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592" y="2186126"/>
            <a:ext cx="1478915" cy="14789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9" name="Obrázek 18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28" y="4856175"/>
            <a:ext cx="1669415" cy="16694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Obrázek 19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74" y="534541"/>
            <a:ext cx="1320165" cy="13201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1" name="Obrázek 20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35" y="2613418"/>
            <a:ext cx="1815465" cy="18154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2" name="Obrázek 2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77" y="4012524"/>
            <a:ext cx="1824609" cy="11587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3" name="Obrázek 22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00" y="5562600"/>
            <a:ext cx="1905000" cy="1905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4" name="Obrázek 23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838" y="5159893"/>
            <a:ext cx="1905000" cy="1905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25" name="TextovéPole 24"/>
          <p:cNvSpPr txBox="1"/>
          <p:nvPr/>
        </p:nvSpPr>
        <p:spPr>
          <a:xfrm>
            <a:off x="431799" y="431800"/>
            <a:ext cx="6966423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cs-CZ" sz="2700" dirty="0">
                <a:solidFill>
                  <a:srgbClr val="000000"/>
                </a:solidFill>
                <a:latin typeface="Arial - 36"/>
              </a:rPr>
              <a:t>Počítejte se zvířaty! Odkryj si  zvířátka a čísla odčítej. Pozor na pořadí, musíš odčítat od většího čísla.  Zapiš do sešitu.  Vytvoř aspoň 10 různých příkladů.</a:t>
            </a:r>
          </a:p>
        </p:txBody>
      </p:sp>
      <p:pic>
        <p:nvPicPr>
          <p:cNvPr id="26" name="Obrázek 25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364" y="1873579"/>
            <a:ext cx="1646936" cy="1463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0952078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76</TotalTime>
  <Words>271</Words>
  <Application>Microsoft Office PowerPoint</Application>
  <PresentationFormat>Vlastní</PresentationFormat>
  <Paragraphs>60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20" baseType="lpstr">
      <vt:lpstr>Arial - 34</vt:lpstr>
      <vt:lpstr>Calibri</vt:lpstr>
      <vt:lpstr>Arial - 24</vt:lpstr>
      <vt:lpstr>Arial - 35</vt:lpstr>
      <vt:lpstr>Calibri Light</vt:lpstr>
      <vt:lpstr>Arial - 36</vt:lpstr>
      <vt:lpstr>Comic Sans MS - 23</vt:lpstr>
      <vt:lpstr>Arial - 73</vt:lpstr>
      <vt:lpstr>Arial - 37</vt:lpstr>
      <vt:lpstr>Arial</vt:lpstr>
      <vt:lpstr>Arial - 15</vt:lpstr>
      <vt:lpstr>Arial - 16</vt:lpstr>
      <vt:lpstr>Arial - 23</vt:lpstr>
      <vt:lpstr>Motiv Office</vt:lpstr>
      <vt:lpstr>Desetinná čísla</vt:lpstr>
      <vt:lpstr>Prezentace aplikace PowerPoint</vt:lpstr>
      <vt:lpstr>Odčítání desetinných čísel</vt:lpstr>
      <vt:lpstr>Odčítání desetinných čísel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DanaDrahošová</dc:creator>
  <cp:lastModifiedBy>Dana Drahošová</cp:lastModifiedBy>
  <cp:revision>9</cp:revision>
  <dcterms:created xsi:type="dcterms:W3CDTF">2020-10-20T17:31:47Z</dcterms:created>
  <dcterms:modified xsi:type="dcterms:W3CDTF">2020-11-02T07:46:49Z</dcterms:modified>
</cp:coreProperties>
</file>